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doc" ContentType="application/msword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75" r:id="rId4"/>
    <p:sldId id="258" r:id="rId5"/>
    <p:sldId id="259" r:id="rId6"/>
    <p:sldId id="267" r:id="rId7"/>
    <p:sldId id="268" r:id="rId8"/>
    <p:sldId id="276" r:id="rId9"/>
    <p:sldId id="277" r:id="rId10"/>
    <p:sldId id="283" r:id="rId11"/>
    <p:sldId id="284" r:id="rId12"/>
    <p:sldId id="285" r:id="rId13"/>
    <p:sldId id="278" r:id="rId14"/>
    <p:sldId id="279" r:id="rId15"/>
    <p:sldId id="281" r:id="rId16"/>
    <p:sldId id="286" r:id="rId17"/>
    <p:sldId id="280" r:id="rId18"/>
    <p:sldId id="282" r:id="rId19"/>
    <p:sldId id="287" r:id="rId20"/>
    <p:sldId id="264" r:id="rId21"/>
    <p:sldId id="265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3E6460-1529-4752-BCA1-AAA9475CBD3E}" type="datetimeFigureOut">
              <a:rPr lang="en-US" smtClean="0"/>
              <a:pPr/>
              <a:t>2/1/2020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7EE68E-CB49-4591-A15F-3C6CE09C08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563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EE68E-CB49-4591-A15F-3C6CE09C0887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EE68E-CB49-4591-A15F-3C6CE09C0887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EE68E-CB49-4591-A15F-3C6CE09C0887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EE68E-CB49-4591-A15F-3C6CE09C0887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EE68E-CB49-4591-A15F-3C6CE09C0887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EE68E-CB49-4591-A15F-3C6CE09C0887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EE68E-CB49-4591-A15F-3C6CE09C0887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8B6F3-8C9A-4B06-9AD8-5018221E045E}" type="datetimeFigureOut">
              <a:rPr lang="en-US" smtClean="0"/>
              <a:pPr/>
              <a:t>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439ED-05F4-4E38-A93A-1010C43BBC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8B6F3-8C9A-4B06-9AD8-5018221E045E}" type="datetimeFigureOut">
              <a:rPr lang="en-US" smtClean="0"/>
              <a:pPr/>
              <a:t>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439ED-05F4-4E38-A93A-1010C43BBC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8B6F3-8C9A-4B06-9AD8-5018221E045E}" type="datetimeFigureOut">
              <a:rPr lang="en-US" smtClean="0"/>
              <a:pPr/>
              <a:t>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439ED-05F4-4E38-A93A-1010C43BBC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8B6F3-8C9A-4B06-9AD8-5018221E045E}" type="datetimeFigureOut">
              <a:rPr lang="en-US" smtClean="0"/>
              <a:pPr/>
              <a:t>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439ED-05F4-4E38-A93A-1010C43BBC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8B6F3-8C9A-4B06-9AD8-5018221E045E}" type="datetimeFigureOut">
              <a:rPr lang="en-US" smtClean="0"/>
              <a:pPr/>
              <a:t>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439ED-05F4-4E38-A93A-1010C43BBC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8B6F3-8C9A-4B06-9AD8-5018221E045E}" type="datetimeFigureOut">
              <a:rPr lang="en-US" smtClean="0"/>
              <a:pPr/>
              <a:t>2/1/2020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439ED-05F4-4E38-A93A-1010C43BBC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8B6F3-8C9A-4B06-9AD8-5018221E045E}" type="datetimeFigureOut">
              <a:rPr lang="en-US" smtClean="0"/>
              <a:pPr/>
              <a:t>2/1/2020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439ED-05F4-4E38-A93A-1010C43BBC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8B6F3-8C9A-4B06-9AD8-5018221E045E}" type="datetimeFigureOut">
              <a:rPr lang="en-US" smtClean="0"/>
              <a:pPr/>
              <a:t>2/1/2020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439ED-05F4-4E38-A93A-1010C43BBC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8B6F3-8C9A-4B06-9AD8-5018221E045E}" type="datetimeFigureOut">
              <a:rPr lang="en-US" smtClean="0"/>
              <a:pPr/>
              <a:t>2/1/2020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439ED-05F4-4E38-A93A-1010C43BBC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8B6F3-8C9A-4B06-9AD8-5018221E045E}" type="datetimeFigureOut">
              <a:rPr lang="en-US" smtClean="0"/>
              <a:pPr/>
              <a:t>2/1/2020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439ED-05F4-4E38-A93A-1010C43BBC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8B6F3-8C9A-4B06-9AD8-5018221E045E}" type="datetimeFigureOut">
              <a:rPr lang="en-US" smtClean="0"/>
              <a:pPr/>
              <a:t>2/1/2020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439ED-05F4-4E38-A93A-1010C43BBC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8B6F3-8C9A-4B06-9AD8-5018221E045E}" type="datetimeFigureOut">
              <a:rPr lang="en-US" smtClean="0"/>
              <a:pPr/>
              <a:t>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8439ED-05F4-4E38-A93A-1010C43BBCD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2.wmf"/><Relationship Id="rId9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6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1.jpeg"/><Relationship Id="rId5" Type="http://schemas.openxmlformats.org/officeDocument/2006/relationships/image" Target="../media/image4.jpeg"/><Relationship Id="rId10" Type="http://schemas.openxmlformats.org/officeDocument/2006/relationships/image" Target="../media/image10.jpeg"/><Relationship Id="rId4" Type="http://schemas.openxmlformats.org/officeDocument/2006/relationships/image" Target="../media/image2.wmf"/><Relationship Id="rId9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2.wmf"/><Relationship Id="rId4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5" Type="http://schemas.openxmlformats.org/officeDocument/2006/relationships/image" Target="../media/image3.emf"/><Relationship Id="rId4" Type="http://schemas.openxmlformats.org/officeDocument/2006/relationships/oleObject" Target="../embeddings/Microsoft_Word_97_-_2003_Document1.doc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01a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7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20"/>
          <p:cNvSpPr>
            <a:spLocks noChangeArrowheads="1" noChangeShapeType="1" noTextEdit="1"/>
          </p:cNvSpPr>
          <p:nvPr/>
        </p:nvSpPr>
        <p:spPr bwMode="auto">
          <a:xfrm>
            <a:off x="1219200" y="1828800"/>
            <a:ext cx="69342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KÍNH CHÀO QUÝ THẦY CÔ VỀ DỰ GIỜ </a:t>
            </a:r>
          </a:p>
          <a:p>
            <a:pPr algn="ctr"/>
            <a:endParaRPr lang="en-US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76600" y="3886200"/>
            <a:ext cx="243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400" b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: 2H</a:t>
            </a:r>
            <a:endParaRPr lang="en-US" sz="44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WordArt 22"/>
          <p:cNvSpPr>
            <a:spLocks noChangeArrowheads="1" noChangeShapeType="1" noTextEdit="1"/>
          </p:cNvSpPr>
          <p:nvPr/>
        </p:nvSpPr>
        <p:spPr bwMode="auto">
          <a:xfrm>
            <a:off x="2133601" y="5562600"/>
            <a:ext cx="4724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Giáo</a:t>
            </a:r>
            <a:r>
              <a:rPr lang="en-US" sz="3600" b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viên</a:t>
            </a:r>
            <a:r>
              <a:rPr lang="en-US" sz="3600" b="1" kern="1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: </a:t>
            </a:r>
            <a:r>
              <a:rPr lang="en-US" sz="3600" b="1" kern="1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Phan Thu Hường</a:t>
            </a:r>
            <a:endParaRPr lang="en-US" sz="3600" b="1" kern="1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95600" y="3106627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 : Tập đọc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POINSE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76200"/>
            <a:ext cx="1066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POINSE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7886700" y="38100"/>
            <a:ext cx="106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D:\[các loại bìa]\gà c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57200"/>
            <a:ext cx="4191000" cy="3352800"/>
          </a:xfrm>
          <a:prstGeom prst="rect">
            <a:avLst/>
          </a:prstGeom>
          <a:noFill/>
        </p:spPr>
      </p:pic>
      <p:pic>
        <p:nvPicPr>
          <p:cNvPr id="3076" name="Picture 4" descr="D:\[các loại bìa]\chim sá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1" y="457200"/>
            <a:ext cx="4038600" cy="3352800"/>
          </a:xfrm>
          <a:prstGeom prst="rect">
            <a:avLst/>
          </a:prstGeom>
          <a:noFill/>
        </p:spPr>
      </p:pic>
      <p:pic>
        <p:nvPicPr>
          <p:cNvPr id="3077" name="Picture 5" descr="D:\[các loại bìa]\chimlieudieu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3886200"/>
            <a:ext cx="4191000" cy="2704264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3355109" y="6172200"/>
            <a:ext cx="121689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iếu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điếu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001000" y="3352800"/>
            <a:ext cx="685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sáo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8" name="Picture 6" descr="D:\[các loại bìa]\chia-vo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8201" y="3810000"/>
            <a:ext cx="4191000" cy="2800290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7696200" y="6172200"/>
            <a:ext cx="1143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Chìa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vôi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505200" y="3429000"/>
            <a:ext cx="10668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72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[các loại bìa]\chim tu hú má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3352800"/>
            <a:ext cx="2895600" cy="3276600"/>
          </a:xfrm>
          <a:prstGeom prst="rect">
            <a:avLst/>
          </a:prstGeom>
          <a:noFill/>
        </p:spPr>
      </p:pic>
      <p:pic>
        <p:nvPicPr>
          <p:cNvPr id="10" name="Picture 2" descr="POINSET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76200"/>
            <a:ext cx="1066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POINSET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7886700" y="38100"/>
            <a:ext cx="106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 descr="D:\[các loại bìa]\cheobe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76200"/>
            <a:ext cx="2895600" cy="3200400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228600" y="2876490"/>
            <a:ext cx="121919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Chèo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bẻo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0" name="Picture 8" descr="D:\[các loại bìa]\chim khách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4200" y="76200"/>
            <a:ext cx="2971800" cy="3200400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3124200" y="2876490"/>
            <a:ext cx="990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khách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1" name="Picture 9" descr="D:\[các loại bìa]\chimse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76200"/>
            <a:ext cx="2819400" cy="3200400"/>
          </a:xfrm>
          <a:prstGeom prst="rect">
            <a:avLst/>
          </a:prstGeom>
          <a:noFill/>
        </p:spPr>
      </p:pic>
      <p:sp>
        <p:nvSpPr>
          <p:cNvPr id="30" name="TextBox 29"/>
          <p:cNvSpPr txBox="1"/>
          <p:nvPr/>
        </p:nvSpPr>
        <p:spPr>
          <a:xfrm>
            <a:off x="6172200" y="2876490"/>
            <a:ext cx="10668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2" name="Picture 10" descr="D:\[các loại bìa]\chim sâu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" y="3352800"/>
            <a:ext cx="2895600" cy="3276600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1752600" y="6229290"/>
            <a:ext cx="1295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339798" y="6153090"/>
            <a:ext cx="83240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hú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4" name="Picture 12" descr="D:\[các loại bìa]\cú mèo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19800" y="3429000"/>
            <a:ext cx="2895600" cy="3352800"/>
          </a:xfrm>
          <a:prstGeom prst="rect">
            <a:avLst/>
          </a:prstGeom>
          <a:noFill/>
        </p:spPr>
      </p:pic>
      <p:sp>
        <p:nvSpPr>
          <p:cNvPr id="36" name="TextBox 35"/>
          <p:cNvSpPr txBox="1"/>
          <p:nvPr/>
        </p:nvSpPr>
        <p:spPr>
          <a:xfrm>
            <a:off x="7696201" y="6381690"/>
            <a:ext cx="114299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Cú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78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30" grpId="0" animBg="1"/>
      <p:bldP spid="32" grpId="0" animBg="1"/>
      <p:bldP spid="34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[các loại bìa]\chim tu hú má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4800600"/>
            <a:ext cx="2971800" cy="2057400"/>
          </a:xfrm>
          <a:prstGeom prst="rect">
            <a:avLst/>
          </a:prstGeom>
          <a:noFill/>
        </p:spPr>
      </p:pic>
      <p:pic>
        <p:nvPicPr>
          <p:cNvPr id="10" name="Picture 2" descr="POINSET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76200"/>
            <a:ext cx="1066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POINSET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7886700" y="38100"/>
            <a:ext cx="106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D:\[các loại bìa]\gà co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152400"/>
            <a:ext cx="2057400" cy="2286000"/>
          </a:xfrm>
          <a:prstGeom prst="rect">
            <a:avLst/>
          </a:prstGeom>
          <a:noFill/>
        </p:spPr>
      </p:pic>
      <p:pic>
        <p:nvPicPr>
          <p:cNvPr id="3076" name="Picture 4" descr="D:\[các loại bìa]\chim sá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1" y="152400"/>
            <a:ext cx="2209799" cy="2209800"/>
          </a:xfrm>
          <a:prstGeom prst="rect">
            <a:avLst/>
          </a:prstGeom>
          <a:noFill/>
        </p:spPr>
      </p:pic>
      <p:pic>
        <p:nvPicPr>
          <p:cNvPr id="3077" name="Picture 5" descr="D:\[các loại bìa]\chimlieudieu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5800" y="152400"/>
            <a:ext cx="2209800" cy="2286000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5564909" y="2038290"/>
            <a:ext cx="114069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iếu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điếu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33800" y="1905000"/>
            <a:ext cx="685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sáo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8" name="Picture 6" descr="D:\[các loại bìa]\chia-voi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05600" y="152400"/>
            <a:ext cx="2133600" cy="2286000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7620000" y="2038290"/>
            <a:ext cx="1143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Chìa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vôi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9" name="Picture 7" descr="D:\[các loại bìa]\cheobeo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4800" y="2514600"/>
            <a:ext cx="2743200" cy="2209800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381000" y="4324290"/>
            <a:ext cx="121919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Chèo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bẻo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0" name="Picture 8" descr="D:\[các loại bìa]\chim khách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24200" y="2514600"/>
            <a:ext cx="2971800" cy="2133600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3048000" y="4248090"/>
            <a:ext cx="914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khách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1" name="Picture 9" descr="D:\[các loại bìa]\chimse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96000" y="2590800"/>
            <a:ext cx="2743200" cy="2057400"/>
          </a:xfrm>
          <a:prstGeom prst="rect">
            <a:avLst/>
          </a:prstGeom>
          <a:noFill/>
        </p:spPr>
      </p:pic>
      <p:sp>
        <p:nvSpPr>
          <p:cNvPr id="30" name="TextBox 29"/>
          <p:cNvSpPr txBox="1"/>
          <p:nvPr/>
        </p:nvSpPr>
        <p:spPr>
          <a:xfrm>
            <a:off x="6096000" y="4248090"/>
            <a:ext cx="10668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2" name="Picture 10" descr="D:\[các loại bìa]\chim sâu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81000" y="4800600"/>
            <a:ext cx="2667000" cy="2057400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1752600" y="6400800"/>
            <a:ext cx="1295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339798" y="6457890"/>
            <a:ext cx="83240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hú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4" name="Picture 12" descr="D:\[các loại bìa]\cú mèo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172200" y="4724400"/>
            <a:ext cx="2667000" cy="2057400"/>
          </a:xfrm>
          <a:prstGeom prst="rect">
            <a:avLst/>
          </a:prstGeom>
          <a:noFill/>
        </p:spPr>
      </p:pic>
      <p:sp>
        <p:nvSpPr>
          <p:cNvPr id="36" name="TextBox 35"/>
          <p:cNvSpPr txBox="1"/>
          <p:nvPr/>
        </p:nvSpPr>
        <p:spPr>
          <a:xfrm>
            <a:off x="7696201" y="6381690"/>
            <a:ext cx="106679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Cú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371600" y="2057400"/>
            <a:ext cx="914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50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5" grpId="0" animBg="1"/>
      <p:bldP spid="28" grpId="0" animBg="1"/>
      <p:bldP spid="30" grpId="0" animBg="1"/>
      <p:bldP spid="32" grpId="0" animBg="1"/>
      <p:bldP spid="34" grpId="0" animBg="1"/>
      <p:bldP spid="36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OINSE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76200"/>
            <a:ext cx="1066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066800" y="112693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sz="280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2020</a:t>
            </a:r>
            <a:endParaRPr lang="en-US" sz="28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POINSE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886700" y="38100"/>
            <a:ext cx="106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813576" y="914400"/>
            <a:ext cx="181331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Vè</a:t>
            </a:r>
            <a:r>
              <a:rPr lang="en-US" sz="36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chim</a:t>
            </a:r>
            <a:endParaRPr lang="en-US" sz="36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228600" y="1524000"/>
            <a:ext cx="8839200" cy="2514600"/>
          </a:xfrm>
          <a:prstGeom prst="cloudCallout">
            <a:avLst>
              <a:gd name="adj1" fmla="val -51071"/>
              <a:gd name="adj2" fmla="val 4805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 từ ngữ được dùng: </a:t>
            </a:r>
          </a:p>
          <a:p>
            <a:pPr lvl="0"/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a) Để gọi các loài chim</a:t>
            </a:r>
          </a:p>
          <a:p>
            <a:pPr lvl="0"/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b) Để tả đặc điểm của các loài chim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3291" y="2209800"/>
            <a:ext cx="868680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Từ ngữ được dùng để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chìa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vôi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hú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cú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      </a:t>
            </a:r>
          </a:p>
          <a:p>
            <a:pPr marL="514350" indent="-514350"/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 ngữ được dùng để</a:t>
            </a:r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chim:</a:t>
            </a:r>
          </a:p>
          <a:p>
            <a:pPr marL="514350" indent="-514350"/>
            <a:r>
              <a:rPr lang="en-US" sz="28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chạy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lon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xon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đi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vừa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hay nghịch</a:t>
            </a:r>
            <a:endParaRPr lang="en-US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/>
            <a:r>
              <a:rPr lang="en-US" sz="28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tếu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chao</a:t>
            </a:r>
            <a:r>
              <a:rPr lang="en-US" sz="28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đớp mồi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mách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lẻo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lân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la,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có</a:t>
            </a:r>
            <a:endParaRPr lang="en-US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/>
            <a:r>
              <a:rPr lang="en-US" sz="28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giục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8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đến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mau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nhấp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nhem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51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OINSE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76200"/>
            <a:ext cx="1066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066800" y="112693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sz="280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2020</a:t>
            </a:r>
            <a:endParaRPr lang="en-US" sz="28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POINSE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886700" y="38100"/>
            <a:ext cx="106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813576" y="914400"/>
            <a:ext cx="181331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Vè</a:t>
            </a:r>
            <a:r>
              <a:rPr lang="en-US" sz="36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chim</a:t>
            </a:r>
            <a:endParaRPr lang="en-US" sz="36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533400" y="1752600"/>
            <a:ext cx="8229600" cy="2057400"/>
          </a:xfrm>
          <a:prstGeom prst="cloudCallout">
            <a:avLst>
              <a:gd name="adj1" fmla="val -54206"/>
              <a:gd name="adj2" fmla="val 62933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3: Em thích con chim nào trong bài? Vì sao?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20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OINSE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76200"/>
            <a:ext cx="1066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POINSE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886700" y="38100"/>
            <a:ext cx="106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066800" y="112693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sz="280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2020</a:t>
            </a:r>
            <a:endParaRPr lang="en-US" sz="28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3576" y="914400"/>
            <a:ext cx="181331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Vè</a:t>
            </a:r>
            <a:r>
              <a:rPr lang="en-US" sz="36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chim</a:t>
            </a:r>
            <a:endParaRPr lang="en-US" sz="36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1066800" y="2514600"/>
            <a:ext cx="7010400" cy="236220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 điểm và tính nết của một số loài chim giống như con người.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00" y="1905000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Nội </a:t>
            </a:r>
            <a:r>
              <a:rPr lang="en-US" sz="3200" b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dung</a:t>
            </a:r>
            <a:endParaRPr lang="en-US" sz="200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70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OINSE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76200"/>
            <a:ext cx="1066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066800" y="112693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sz="280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2020</a:t>
            </a:r>
            <a:endParaRPr lang="en-US" sz="28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POINSE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886700" y="38100"/>
            <a:ext cx="106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813576" y="914400"/>
            <a:ext cx="181331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Vè</a:t>
            </a:r>
            <a:r>
              <a:rPr lang="en-US" sz="36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chim</a:t>
            </a:r>
            <a:endParaRPr lang="en-US" sz="36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533400" y="1752600"/>
            <a:ext cx="8229600" cy="2057400"/>
          </a:xfrm>
          <a:prstGeom prst="cloudCallout">
            <a:avLst>
              <a:gd name="adj1" fmla="val -54206"/>
              <a:gd name="adj2" fmla="val 62933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 giọng đọc của bài?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4495800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Giọng đọc: vui, nhí nhảnh</a:t>
            </a:r>
            <a:endParaRPr lang="en-US" sz="280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21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OINSE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76200"/>
            <a:ext cx="1066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066800" y="112693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sz="280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2020</a:t>
            </a:r>
            <a:endParaRPr lang="en-US" sz="28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POINSE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886700" y="38100"/>
            <a:ext cx="106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813576" y="914400"/>
            <a:ext cx="181331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Vè</a:t>
            </a:r>
            <a:r>
              <a:rPr lang="en-US" sz="36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chim</a:t>
            </a:r>
            <a:endParaRPr lang="en-US" sz="36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533400" y="1752600"/>
            <a:ext cx="8229600" cy="2057400"/>
          </a:xfrm>
          <a:prstGeom prst="cloudCallout">
            <a:avLst>
              <a:gd name="adj1" fmla="val -54206"/>
              <a:gd name="adj2" fmla="val 62933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4</a:t>
            </a: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Học thuộc lòng bài vè.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19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POINSE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76200"/>
            <a:ext cx="1066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POINSE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886700" y="38100"/>
            <a:ext cx="106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3813576" y="1066800"/>
            <a:ext cx="181331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Vè</a:t>
            </a:r>
            <a:r>
              <a:rPr lang="en-US" sz="36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chim</a:t>
            </a:r>
            <a:endParaRPr lang="en-US" sz="36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62200" y="1676400"/>
            <a:ext cx="31242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Hay  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0" y="1447800"/>
            <a:ext cx="32004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Nhấp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</a:t>
            </a:r>
          </a:p>
          <a:p>
            <a:r>
              <a:rPr lang="en-US" sz="2400" i="1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81400" y="16764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lon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xon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00400" y="23622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nhảy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52800" y="31242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tinh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33800" y="3881735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tếu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05200" y="45720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đớp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mồi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29000" y="5329535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mách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lẻo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77000" y="16764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la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24600" y="2433935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00800" y="31242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mau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58000" y="38862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ngủ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24200" y="19812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nở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24200" y="27432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xinh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00400" y="35052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liếu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điếu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00400" y="41910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chìa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vôi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352800" y="49530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chèo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bẻo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810000" y="56388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96000" y="20574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sẻ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172200" y="2814935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sâu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096000" y="35052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hú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248400" y="42672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cú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362200" y="19812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gà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286000" y="236220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86000" y="274320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86000" y="350520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con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86000" y="419100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cậu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286000" y="495300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chim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286000" y="533400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hay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286000" y="5638800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Thím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khách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334000" y="20574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334000" y="24384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334000" y="28194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334000" y="31242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Giục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hè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334000" y="35052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334000" y="42672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bác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971800" y="167640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chạy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286000" y="3119735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286000" y="38862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nghịch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286000" y="45720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chao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334000" y="16764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nhặt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66800" y="112693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sz="280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2020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91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OINSE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76200"/>
            <a:ext cx="1066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066800" y="112693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sz="280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2020</a:t>
            </a:r>
            <a:endParaRPr lang="en-US" sz="28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POINSE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886700" y="38100"/>
            <a:ext cx="106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813576" y="914400"/>
            <a:ext cx="181331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Vè</a:t>
            </a:r>
            <a:r>
              <a:rPr lang="en-US" sz="36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chim</a:t>
            </a:r>
            <a:endParaRPr lang="en-US" sz="36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urved Down Ribbon 5"/>
          <p:cNvSpPr/>
          <p:nvPr/>
        </p:nvSpPr>
        <p:spPr>
          <a:xfrm>
            <a:off x="1219200" y="1981200"/>
            <a:ext cx="7010400" cy="2286000"/>
          </a:xfrm>
          <a:prstGeom prst="ellipseRibb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 đọc thuộc lòng</a:t>
            </a:r>
            <a:endParaRPr lang="en-US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21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112693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sz="280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2020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96200" y="1371600"/>
            <a:ext cx="327525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3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3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cũ</a:t>
            </a:r>
            <a:endParaRPr lang="en-US" sz="3600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5400" y="2057400"/>
            <a:ext cx="5257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 và trả lời câu hỏi: </a:t>
            </a:r>
            <a:endParaRPr lang="en-US" sz="3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399" y="2590800"/>
            <a:ext cx="807719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lồng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95400" y="2362200"/>
            <a:ext cx="5791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4 và trả lời câu hỏi:</a:t>
            </a:r>
            <a:endParaRPr lang="en-US" sz="3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363370" y="2921966"/>
            <a:ext cx="72472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endParaRPr lang="en-US" dirty="0"/>
          </a:p>
        </p:txBody>
      </p:sp>
      <p:pic>
        <p:nvPicPr>
          <p:cNvPr id="10" name="Picture 2" descr="POINSE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76199"/>
            <a:ext cx="1743070" cy="1618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POINSE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315230" y="18394"/>
            <a:ext cx="1618564" cy="173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3077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/>
      <p:bldP spid="5" grpId="1"/>
      <p:bldP spid="8" grpId="0"/>
      <p:bldP spid="8" grpId="1"/>
      <p:bldP spid="9" grpId="0"/>
      <p:bldP spid="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POINSET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76200"/>
            <a:ext cx="1066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POINSET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7886700" y="38100"/>
            <a:ext cx="106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Thật là hay KARAOKE - Nhạc thiếu nhi tuyển chọn [HD 720p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8068" y="1762126"/>
            <a:ext cx="7840132" cy="44100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0800" y="405825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Cùng hát nào!</a:t>
            </a:r>
            <a:endParaRPr lang="en-US" sz="4000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khung bia dep\2320129330755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28600" y="838200"/>
            <a:ext cx="89154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khỏe</a:t>
            </a:r>
            <a:endParaRPr 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0200" y="6019800"/>
            <a:ext cx="574869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4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8337562"/>
              </p:ext>
            </p:extLst>
          </p:nvPr>
        </p:nvGraphicFramePr>
        <p:xfrm>
          <a:off x="2971800" y="1752600"/>
          <a:ext cx="3657600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5" name="Document" r:id="rId4" imgW="2499665" imgH="3072800" progId="Word.Document.8">
                  <p:embed/>
                </p:oleObj>
              </mc:Choice>
              <mc:Fallback>
                <p:oleObj name="Document" r:id="rId4" imgW="2499665" imgH="30728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1752600"/>
                        <a:ext cx="3657600" cy="472440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66800" y="112693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sz="280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2020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POINSET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76199"/>
            <a:ext cx="1743070" cy="1618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POINSET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7315230" y="18394"/>
            <a:ext cx="1618564" cy="173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429000" y="925323"/>
            <a:ext cx="281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VÈ CHIM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11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POINSE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76200"/>
            <a:ext cx="1066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POINSE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886700" y="38100"/>
            <a:ext cx="106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3813576" y="1066800"/>
            <a:ext cx="181331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Vè</a:t>
            </a:r>
            <a:r>
              <a:rPr lang="en-US" sz="36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chim</a:t>
            </a:r>
            <a:endParaRPr lang="en-US" sz="36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43000" y="1676400"/>
            <a:ext cx="31242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lon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xon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nở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nhảy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xinh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tinh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liếu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điếu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nghịch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tếu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chìa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vôi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chao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đớp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mồi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chèo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bẻo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mách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lẻo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Thím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0" y="1447800"/>
            <a:ext cx="32004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la</a:t>
            </a: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sẻ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sâu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Giục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mau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hú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Nhấp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ngủ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cú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     	   </a:t>
            </a:r>
            <a:r>
              <a:rPr lang="en-US" sz="2000" i="1" smtClean="0">
                <a:latin typeface="Times New Roman" pitchFamily="18" charset="0"/>
                <a:cs typeface="Times New Roman" pitchFamily="18" charset="0"/>
              </a:rPr>
              <a:t>VÈ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DÂN GIAN</a:t>
            </a:r>
            <a:endParaRPr lang="en-US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66800" y="112693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sz="280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2020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POINSE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76200"/>
            <a:ext cx="1066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POINSE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7886700" y="38100"/>
            <a:ext cx="106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3813576" y="1066800"/>
            <a:ext cx="181331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Vè</a:t>
            </a:r>
            <a:r>
              <a:rPr lang="en-US" sz="36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chim</a:t>
            </a:r>
            <a:endParaRPr lang="en-US" sz="36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60702" y="1905000"/>
            <a:ext cx="224933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36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800600" y="2209800"/>
            <a:ext cx="0" cy="3124200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360680" y="1905000"/>
            <a:ext cx="269817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36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" y="2590800"/>
            <a:ext cx="40386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lon ton, sáo xinh, linh tinh, liếu điếu, mách lẻo, lân la 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554182" y="2590800"/>
            <a:ext cx="3070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Đọc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câu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66800" y="112693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sz="280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2020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533400" y="4044553"/>
            <a:ext cx="4397098" cy="2514600"/>
          </a:xfrm>
          <a:prstGeom prst="cloudCallout">
            <a:avLst>
              <a:gd name="adj1" fmla="val -53917"/>
              <a:gd name="adj2" fmla="val 4982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 vè có thể chia làm mấy đoạn?</a:t>
            </a:r>
            <a:endParaRPr lang="en-US" sz="280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1" grpId="0"/>
      <p:bldP spid="41" grpId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POINSE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76200"/>
            <a:ext cx="1066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POINSE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886700" y="38100"/>
            <a:ext cx="106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3813576" y="1066800"/>
            <a:ext cx="181331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Vè</a:t>
            </a:r>
            <a:r>
              <a:rPr lang="en-US" sz="36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chim</a:t>
            </a:r>
            <a:endParaRPr lang="en-US" sz="36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66800" y="1641764"/>
            <a:ext cx="31242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lon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xon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nở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nhảy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xinh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tinh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liếu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điếu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nghịch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tếu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chìa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vôi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chao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đớp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mồi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chèo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bẻo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mách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lẻo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Thím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0" y="1371600"/>
            <a:ext cx="32004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la</a:t>
            </a: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sẻ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sâu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Giục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mau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hú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Nhấp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ngủ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cú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    	</a:t>
            </a:r>
            <a:r>
              <a:rPr lang="en-US" sz="2400" i="1" smtClean="0">
                <a:latin typeface="Times New Roman" pitchFamily="18" charset="0"/>
                <a:cs typeface="Times New Roman" pitchFamily="18" charset="0"/>
              </a:rPr>
              <a:t>VÈ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DÂN GIAN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0" y="1639301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9709" y="312420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2782" y="457200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29200" y="167193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05400" y="3124199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66800" y="112693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sz="280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2020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POINSE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76200"/>
            <a:ext cx="1066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POINSE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7886700" y="38100"/>
            <a:ext cx="106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3813576" y="1066800"/>
            <a:ext cx="181331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Vè</a:t>
            </a:r>
            <a:r>
              <a:rPr lang="en-US" sz="36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chim</a:t>
            </a:r>
            <a:endParaRPr lang="en-US" sz="36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60702" y="1905000"/>
            <a:ext cx="224933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b="1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3600" b="1" cap="none" spc="0" dirty="0">
              <a:ln w="1905"/>
              <a:solidFill>
                <a:srgbClr val="008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800600" y="2209800"/>
            <a:ext cx="0" cy="3124200"/>
          </a:xfrm>
          <a:prstGeom prst="line">
            <a:avLst/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360680" y="1905000"/>
            <a:ext cx="269817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b="1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3600" b="1" cap="none" spc="0" dirty="0">
              <a:ln w="1905"/>
              <a:solidFill>
                <a:srgbClr val="008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4231719"/>
            <a:ext cx="3429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xon</a:t>
            </a:r>
            <a:endParaRPr lang="en-US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endParaRPr lang="en-US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nhảy</a:t>
            </a:r>
            <a:endParaRPr lang="en-US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endParaRPr lang="en-US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3200400" y="4343400"/>
            <a:ext cx="76200" cy="381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2590800" y="4724400"/>
            <a:ext cx="76200" cy="381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3048000" y="5105400"/>
            <a:ext cx="76200" cy="381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2819400" y="5638800"/>
            <a:ext cx="76200" cy="381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28600" y="3771781"/>
            <a:ext cx="4419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* Đọc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066800" y="112693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sz="280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2020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33400" y="2590800"/>
            <a:ext cx="40386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lon ton, sáo xinh, linh tinh, liếu điếu, mách lẻo, lân la 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029200" y="259080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vè 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29200" y="3429000"/>
            <a:ext cx="2038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nhấp nhem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46825" y="2590800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, lon xon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639465" y="2590800"/>
            <a:ext cx="857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, tếu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239000" y="2590800"/>
            <a:ext cx="1205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, chao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994564" y="2944743"/>
            <a:ext cx="1680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mách lẻo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324600" y="2943761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, nhặt lân la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5" grpId="0"/>
      <p:bldP spid="25" grpId="1"/>
      <p:bldP spid="3" grpId="0"/>
      <p:bldP spid="30" grpId="0"/>
      <p:bldP spid="33" grpId="0"/>
      <p:bldP spid="35" grpId="0"/>
      <p:bldP spid="37" grpId="0"/>
      <p:bldP spid="38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POINSE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76200"/>
            <a:ext cx="1066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POINSE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7886700" y="38100"/>
            <a:ext cx="106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3813576" y="1066800"/>
            <a:ext cx="181331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Vè</a:t>
            </a:r>
            <a:r>
              <a:rPr lang="en-US" sz="36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chim</a:t>
            </a:r>
            <a:endParaRPr lang="en-US" sz="36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60702" y="1905000"/>
            <a:ext cx="224933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b="1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3600" b="1" dirty="0">
              <a:ln w="1905"/>
              <a:solidFill>
                <a:srgbClr val="008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876800" y="2209800"/>
            <a:ext cx="0" cy="3124200"/>
          </a:xfrm>
          <a:prstGeom prst="line">
            <a:avLst/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360680" y="1905000"/>
            <a:ext cx="269817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b="1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3600" b="1" dirty="0">
              <a:ln w="1905"/>
              <a:solidFill>
                <a:srgbClr val="008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4800" y="3924181"/>
            <a:ext cx="4648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* Đọc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trong nhóm</a:t>
            </a:r>
            <a:endParaRPr lang="en-US" sz="2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66800" y="112693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sz="280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2020</a:t>
            </a:r>
            <a:endParaRPr lang="en-US" sz="28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33400" y="2590800"/>
            <a:ext cx="40386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lon ton, sáo xinh, linh tinh, liếu điếu, mách lẻo, lân la </a:t>
            </a:r>
            <a:endParaRPr lang="en-US" sz="28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29200" y="2590800"/>
            <a:ext cx="381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vè, lon xon, tếu, chao, mách lẻo, nhặt lân la, nhấp nhem</a:t>
            </a:r>
            <a:endParaRPr lang="en-US" sz="28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Up Ribbon 1"/>
          <p:cNvSpPr/>
          <p:nvPr/>
        </p:nvSpPr>
        <p:spPr>
          <a:xfrm>
            <a:off x="609600" y="4724400"/>
            <a:ext cx="4034434" cy="1143000"/>
          </a:xfrm>
          <a:prstGeom prst="ribbon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 đọc</a:t>
            </a:r>
            <a:endParaRPr lang="en-US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84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OINSE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76200"/>
            <a:ext cx="1066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066800" y="112693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sz="280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2020</a:t>
            </a:r>
            <a:endParaRPr lang="en-US" sz="28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POINSE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886700" y="38100"/>
            <a:ext cx="106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813576" y="914400"/>
            <a:ext cx="181331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Vè</a:t>
            </a:r>
            <a:r>
              <a:rPr lang="en-US" sz="36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chim</a:t>
            </a:r>
            <a:endParaRPr lang="en-US" sz="36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533400" y="1752600"/>
            <a:ext cx="8229600" cy="2057400"/>
          </a:xfrm>
          <a:prstGeom prst="cloudCallout">
            <a:avLst>
              <a:gd name="adj1" fmla="val -54206"/>
              <a:gd name="adj2" fmla="val 62933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1: Tìm tên các loài chim được kể trong bài.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9200" y="2222718"/>
            <a:ext cx="7010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con, </a:t>
            </a:r>
            <a:r>
              <a:rPr lang="en-US" sz="28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en-US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liếu</a:t>
            </a:r>
            <a:r>
              <a:rPr lang="en-US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điếu</a:t>
            </a:r>
            <a:r>
              <a:rPr lang="en-US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chìa</a:t>
            </a:r>
            <a:r>
              <a:rPr lang="en-US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vôi</a:t>
            </a:r>
            <a:r>
              <a:rPr lang="en-US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chèo</a:t>
            </a:r>
            <a:r>
              <a:rPr lang="en-US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bẻo</a:t>
            </a:r>
            <a:r>
              <a:rPr lang="en-US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hú</a:t>
            </a:r>
            <a:r>
              <a:rPr lang="en-US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cú</a:t>
            </a:r>
            <a:r>
              <a:rPr lang="en-US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4301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</TotalTime>
  <Words>957</Words>
  <Application>Microsoft Office PowerPoint</Application>
  <PresentationFormat>On-screen Show (4:3)</PresentationFormat>
  <Paragraphs>239</Paragraphs>
  <Slides>21</Slides>
  <Notes>7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thay tri</dc:creator>
  <cp:lastModifiedBy>Nguyen </cp:lastModifiedBy>
  <cp:revision>102</cp:revision>
  <dcterms:created xsi:type="dcterms:W3CDTF">2014-01-09T12:51:29Z</dcterms:created>
  <dcterms:modified xsi:type="dcterms:W3CDTF">2020-02-01T06:27:59Z</dcterms:modified>
</cp:coreProperties>
</file>